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0"/>
  </p:notesMasterIdLst>
  <p:sldIdLst>
    <p:sldId id="295" r:id="rId2"/>
    <p:sldId id="260" r:id="rId3"/>
    <p:sldId id="297" r:id="rId4"/>
    <p:sldId id="266" r:id="rId5"/>
    <p:sldId id="259" r:id="rId6"/>
    <p:sldId id="296" r:id="rId7"/>
    <p:sldId id="257" r:id="rId8"/>
    <p:sldId id="258" r:id="rId9"/>
  </p:sldIdLst>
  <p:sldSz cx="12192000" cy="6858000"/>
  <p:notesSz cx="6858000" cy="9144000"/>
  <p:embeddedFontLst>
    <p:embeddedFont>
      <p:font typeface="Bahnschrift SemiBold SemiConden" panose="020B0502040204020203" pitchFamily="34" charset="0"/>
      <p:bold r:id="rId11"/>
    </p:embeddedFont>
    <p:embeddedFont>
      <p:font typeface="Bahnschrift SemiCondensed" panose="020B0502040204020203" pitchFamily="34" charset="0"/>
      <p:regular r:id="rId12"/>
      <p:bold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Franklin Gothic Demi Cond" panose="020B0706030402020204" pitchFamily="34" charset="0"/>
      <p:regular r:id="rId18"/>
    </p:embeddedFont>
    <p:embeddedFont>
      <p:font typeface="Martian Mono" panose="020B0009020000000004" charset="0"/>
      <p:regular r:id="rId19"/>
      <p:bold r:id="rId20"/>
    </p:embeddedFont>
    <p:embeddedFont>
      <p:font typeface="Ubuntu" panose="020B0604020202020204" charset="0"/>
      <p:regular r:id="rId21"/>
      <p:bold r:id="rId22"/>
      <p:italic r:id="rId23"/>
      <p:boldItalic r:id="rId2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96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EE2054A5-0CC6-42C6-A23F-32FE9D6F656F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3A01420F-3123-41C2-A992-74E2209058B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165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10B8C9-2E0F-4703-B0C3-2650529F175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770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072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01420F-3123-41C2-A992-74E2209058B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rtian Mono" panose="020B0009020000000004" pitchFamily="49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6297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93223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3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09534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1 и примером расцветки текста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33029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Слайд с фоном № 2 и примером расцветки текста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722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195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968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461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481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35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006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0974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3319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56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187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546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25.08.2025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779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svg"/><Relationship Id="rId10" Type="http://schemas.openxmlformats.org/officeDocument/2006/relationships/image" Target="../media/image10.sv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DA2DD71-574C-4B99-BB92-0BC82B32FA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0722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71000"/>
              </a:srgbClr>
            </a:outerShdw>
          </a:effectLst>
        </p:spPr>
      </p:pic>
      <p:sp>
        <p:nvSpPr>
          <p:cNvPr id="2" name="Овал 1">
            <a:extLst>
              <a:ext uri="{FF2B5EF4-FFF2-40B4-BE49-F238E27FC236}">
                <a16:creationId xmlns:a16="http://schemas.microsoft.com/office/drawing/2014/main" id="{C85354C2-4FE9-4357-9641-322A4E8A4939}"/>
              </a:ext>
            </a:extLst>
          </p:cNvPr>
          <p:cNvSpPr/>
          <p:nvPr/>
        </p:nvSpPr>
        <p:spPr>
          <a:xfrm>
            <a:off x="2965141" y="557370"/>
            <a:ext cx="6054571" cy="5743260"/>
          </a:xfrm>
          <a:prstGeom prst="ellipse">
            <a:avLst/>
          </a:prstGeom>
          <a:solidFill>
            <a:srgbClr val="0055E8"/>
          </a:solidFill>
          <a:ln>
            <a:noFill/>
          </a:ln>
          <a:effectLst>
            <a:glow rad="1397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6A0A03-05A7-413B-A8A1-0044B81C2B2A}"/>
              </a:ext>
            </a:extLst>
          </p:cNvPr>
          <p:cNvSpPr txBox="1"/>
          <p:nvPr/>
        </p:nvSpPr>
        <p:spPr>
          <a:xfrm>
            <a:off x="3206341" y="2123116"/>
            <a:ext cx="54347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АВГУСТОВСКИЙ </a:t>
            </a:r>
          </a:p>
          <a:p>
            <a:r>
              <a:rPr lang="ru-RU" sz="60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ПЕДСОВЕТ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2B5339-97E8-411A-91F0-F4EE5CC221BE}"/>
              </a:ext>
            </a:extLst>
          </p:cNvPr>
          <p:cNvSpPr txBox="1"/>
          <p:nvPr/>
        </p:nvSpPr>
        <p:spPr>
          <a:xfrm>
            <a:off x="7102488" y="3042375"/>
            <a:ext cx="1070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Bahnschrift SemiCondensed" panose="020B0502040204020203" pitchFamily="34" charset="0"/>
              </a:rPr>
              <a:t>2025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909193-9B5B-4128-8FB8-EA30ACD3933A}"/>
              </a:ext>
            </a:extLst>
          </p:cNvPr>
          <p:cNvSpPr txBox="1"/>
          <p:nvPr/>
        </p:nvSpPr>
        <p:spPr>
          <a:xfrm>
            <a:off x="3165769" y="4389503"/>
            <a:ext cx="5686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0E9FE"/>
                </a:solidFill>
                <a:latin typeface="Bahnschrift SemiBold SemiConden" panose="020B0502040204020203" pitchFamily="34" charset="0"/>
              </a:rPr>
              <a:t>«ОТ ПРИОРИТЕТНЫХ ЗАДАЧ К ПРАКТИЧЕСКИМ РЕШЕНИЯМ» 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060FC0B-4B0D-499D-9FA9-DBBDF9708B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300" y="704186"/>
            <a:ext cx="880821" cy="114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885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617D2D-FC08-7FE8-84F3-8134934EE6DA}"/>
              </a:ext>
            </a:extLst>
          </p:cNvPr>
          <p:cNvSpPr txBox="1"/>
          <p:nvPr/>
        </p:nvSpPr>
        <p:spPr>
          <a:xfrm>
            <a:off x="1539554" y="1282045"/>
            <a:ext cx="6581690" cy="2593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600" b="1" dirty="0">
                <a:solidFill>
                  <a:schemeClr val="bg1"/>
                </a:solidFill>
                <a:latin typeface="Martian Mono" panose="020B0009020000000004" pitchFamily="49" charset="0"/>
              </a:rPr>
              <a:t>Анализ результатов ЕГЭ и ОГЭ г. Новокузнецка за 2025 год 	</a:t>
            </a:r>
          </a:p>
          <a:p>
            <a:pPr>
              <a:lnSpc>
                <a:spcPts val="3900"/>
              </a:lnSpc>
            </a:pPr>
            <a:endParaRPr lang="ru-RU" sz="3600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134E055-AA10-9318-67DA-DA2A47C5E805}"/>
              </a:ext>
            </a:extLst>
          </p:cNvPr>
          <p:cNvGrpSpPr/>
          <p:nvPr/>
        </p:nvGrpSpPr>
        <p:grpSpPr>
          <a:xfrm>
            <a:off x="1727653" y="5637456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</p:grp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1DC4AE5-5379-4259-AF84-0E4FCEF0C3CE}"/>
              </a:ext>
            </a:extLst>
          </p:cNvPr>
          <p:cNvSpPr/>
          <p:nvPr/>
        </p:nvSpPr>
        <p:spPr>
          <a:xfrm>
            <a:off x="8306110" y="-684936"/>
            <a:ext cx="2915042" cy="8351008"/>
          </a:xfrm>
          <a:prstGeom prst="roundRect">
            <a:avLst>
              <a:gd name="adj" fmla="val 33926"/>
            </a:avLst>
          </a:prstGeom>
          <a:gradFill>
            <a:gsLst>
              <a:gs pos="0">
                <a:srgbClr val="0055E8">
                  <a:alpha val="17000"/>
                  <a:lumMod val="50000"/>
                  <a:lumOff val="50000"/>
                </a:srgb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alpha val="15000"/>
                  <a:lumMod val="50000"/>
                  <a:lumOff val="5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1B392F68-53C8-4BA4-B254-0C2FEA29708D}"/>
              </a:ext>
            </a:extLst>
          </p:cNvPr>
          <p:cNvGrpSpPr/>
          <p:nvPr/>
        </p:nvGrpSpPr>
        <p:grpSpPr>
          <a:xfrm>
            <a:off x="9050054" y="128727"/>
            <a:ext cx="1427155" cy="6749979"/>
            <a:chOff x="9050054" y="128727"/>
            <a:chExt cx="1427155" cy="6749979"/>
          </a:xfrm>
        </p:grpSpPr>
        <p:pic>
          <p:nvPicPr>
            <p:cNvPr id="12" name="Рисунок 11" descr="Мензурка со сплошной заливкой">
              <a:extLst>
                <a:ext uri="{FF2B5EF4-FFF2-40B4-BE49-F238E27FC236}">
                  <a16:creationId xmlns:a16="http://schemas.microsoft.com/office/drawing/2014/main" id="{465659D9-AEEC-4EA0-8E7D-9EA961FCE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95581" y="2850392"/>
              <a:ext cx="1280352" cy="1280352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B7509BBB-5A5A-4C9C-B9A6-6BF9F8A45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lum bright="70000" contrast="-70000"/>
            </a:blip>
            <a:srcRect l="24608" r="23675"/>
            <a:stretch/>
          </p:blipFill>
          <p:spPr>
            <a:xfrm>
              <a:off x="9206263" y="1596873"/>
              <a:ext cx="1040551" cy="1056655"/>
            </a:xfrm>
            <a:prstGeom prst="rect">
              <a:avLst/>
            </a:prstGeom>
          </p:spPr>
        </p:pic>
        <p:pic>
          <p:nvPicPr>
            <p:cNvPr id="14" name="Рисунок 13" descr="Глобус со сплошной заливкой">
              <a:extLst>
                <a:ext uri="{FF2B5EF4-FFF2-40B4-BE49-F238E27FC236}">
                  <a16:creationId xmlns:a16="http://schemas.microsoft.com/office/drawing/2014/main" id="{CC235F80-BC35-4A0A-84CB-CFCCDE16F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1921" y="128727"/>
              <a:ext cx="1280353" cy="1280353"/>
            </a:xfrm>
            <a:prstGeom prst="rect">
              <a:avLst/>
            </a:prstGeom>
          </p:spPr>
        </p:pic>
        <p:pic>
          <p:nvPicPr>
            <p:cNvPr id="15" name="Рисунок 14" descr="Книги со сплошной заливкой">
              <a:extLst>
                <a:ext uri="{FF2B5EF4-FFF2-40B4-BE49-F238E27FC236}">
                  <a16:creationId xmlns:a16="http://schemas.microsoft.com/office/drawing/2014/main" id="{277A80F6-062B-4C74-BB1E-532BBB2A9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lum bright="70000" contrast="-70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21121192">
              <a:off x="9095631" y="4256046"/>
              <a:ext cx="1280250" cy="1280250"/>
            </a:xfrm>
            <a:prstGeom prst="rect">
              <a:avLst/>
            </a:prstGeom>
          </p:spPr>
        </p:pic>
        <p:pic>
          <p:nvPicPr>
            <p:cNvPr id="16" name="Рисунок 15" descr="Ноутбук со сплошной заливкой">
              <a:extLst>
                <a:ext uri="{FF2B5EF4-FFF2-40B4-BE49-F238E27FC236}">
                  <a16:creationId xmlns:a16="http://schemas.microsoft.com/office/drawing/2014/main" id="{D479FD4D-ACDF-4037-AD44-EC7F1F047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lum bright="70000" contrast="-70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050054" y="5451551"/>
              <a:ext cx="1427155" cy="1427155"/>
            </a:xfrm>
            <a:prstGeom prst="rect">
              <a:avLst/>
            </a:prstGeom>
          </p:spPr>
        </p:pic>
      </p:grp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C47E345-ED2D-4F34-86E8-BF74F9BC459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32339" y="5408812"/>
            <a:ext cx="4865030" cy="10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475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059081"/>
            <a:ext cx="12192000" cy="2028108"/>
            <a:chOff x="0" y="-1044802"/>
            <a:chExt cx="12192000" cy="2028108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10076984" y="-375910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69E662-94FA-F9C7-C2E3-AE2CD57571BB}"/>
              </a:ext>
            </a:extLst>
          </p:cNvPr>
          <p:cNvSpPr txBox="1"/>
          <p:nvPr/>
        </p:nvSpPr>
        <p:spPr>
          <a:xfrm>
            <a:off x="907485" y="55539"/>
            <a:ext cx="102478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55E8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t>КОМПЛЕКСНЫЙ ПЛАН мероприятий по повышению качества математического и естественно-научного образования на период до 2030 года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DC02D2-E597-40DD-0AE8-E513474A8846}"/>
              </a:ext>
            </a:extLst>
          </p:cNvPr>
          <p:cNvSpPr txBox="1"/>
          <p:nvPr/>
        </p:nvSpPr>
        <p:spPr>
          <a:xfrm>
            <a:off x="6651835" y="2695084"/>
            <a:ext cx="469891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Задачи комплексного плана: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1.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Повышение качества преподавания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математики и естественно-научных предметов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2.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Повышение качества подготовки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учителей математики и естественно-научных предметов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buntu" panose="020B0504030602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3.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Устранение дефицита учителей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математики и естественно-научных предметов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buntu" panose="020B0504030602030204" pitchFamily="34" charset="0"/>
              <a:ea typeface="Moniqa Black" pitchFamily="2" charset="0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E995C9-748C-4343-A45F-BFF51006DA1A}"/>
              </a:ext>
            </a:extLst>
          </p:cNvPr>
          <p:cNvSpPr txBox="1"/>
          <p:nvPr/>
        </p:nvSpPr>
        <p:spPr>
          <a:xfrm>
            <a:off x="5614859" y="1550974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Стратегическая цель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обеспечение технологического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buntu" panose="020B0504030602030204" pitchFamily="34" charset="0"/>
                <a:ea typeface="+mn-ea"/>
                <a:cs typeface="+mn-cs"/>
              </a:rPr>
              <a:t>суверенитета России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1F79F5D-8CF4-4F99-90BD-61C06321BE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141" y="1550974"/>
            <a:ext cx="5715000" cy="45339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val="3987240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014055"/>
            <a:ext cx="12192000" cy="2028108"/>
            <a:chOff x="0" y="-901660"/>
            <a:chExt cx="12192000" cy="2028108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10202519" y="-232768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E740FB2-570D-B1A2-D039-8BA4CBC71DD3}"/>
              </a:ext>
            </a:extLst>
          </p:cNvPr>
          <p:cNvSpPr txBox="1"/>
          <p:nvPr/>
        </p:nvSpPr>
        <p:spPr>
          <a:xfrm>
            <a:off x="247018" y="110716"/>
            <a:ext cx="1120960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18034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t>«Дорожная карта» по развитию математического и естественно-</a:t>
            </a:r>
          </a:p>
          <a:p>
            <a:pPr marL="0" marR="0" lvl="0" indent="18034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rtian Mono" panose="020B0009020000000004" pitchFamily="49" charset="0"/>
                <a:ea typeface="+mn-ea"/>
                <a:cs typeface="+mn-cs"/>
              </a:rPr>
              <a:t>научного образования в НОВОКУЗНЕЦКОМ ГОРОДСКОМ ОКРУГЕ до 2030 года</a:t>
            </a:r>
          </a:p>
        </p:txBody>
      </p:sp>
      <p:graphicFrame>
        <p:nvGraphicFramePr>
          <p:cNvPr id="15" name="Таблица 15">
            <a:extLst>
              <a:ext uri="{FF2B5EF4-FFF2-40B4-BE49-F238E27FC236}">
                <a16:creationId xmlns:a16="http://schemas.microsoft.com/office/drawing/2014/main" id="{ADE890A5-E655-462D-BBAB-5F69B748563D}"/>
              </a:ext>
            </a:extLst>
          </p:cNvPr>
          <p:cNvGraphicFramePr>
            <a:graphicFrameLocks noGrp="1"/>
          </p:cNvGraphicFramePr>
          <p:nvPr/>
        </p:nvGraphicFramePr>
        <p:xfrm>
          <a:off x="6417083" y="1216598"/>
          <a:ext cx="5293776" cy="53086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646888">
                  <a:extLst>
                    <a:ext uri="{9D8B030D-6E8A-4147-A177-3AD203B41FA5}">
                      <a16:colId xmlns:a16="http://schemas.microsoft.com/office/drawing/2014/main" val="2653616959"/>
                    </a:ext>
                  </a:extLst>
                </a:gridCol>
                <a:gridCol w="2646888">
                  <a:extLst>
                    <a:ext uri="{9D8B030D-6E8A-4147-A177-3AD203B41FA5}">
                      <a16:colId xmlns:a16="http://schemas.microsoft.com/office/drawing/2014/main" val="33474711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Показатель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Цель к 2030 г.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943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Доля учащихся на углублённых программах</a:t>
                      </a:r>
                    </a:p>
                  </a:txBody>
                  <a:tcPr>
                    <a:solidFill>
                      <a:srgbClr val="0055E8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+10% ежегодно</a:t>
                      </a:r>
                    </a:p>
                  </a:txBody>
                  <a:tcPr>
                    <a:solidFill>
                      <a:srgbClr val="0055E8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06927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Учителя, прошедшие переподготовку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420+ человек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61239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Профильные классы (инженерные, медицинские, пед.)</a:t>
                      </a:r>
                    </a:p>
                  </a:txBody>
                  <a:tcPr>
                    <a:solidFill>
                      <a:srgbClr val="0055E8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20+ классов</a:t>
                      </a:r>
                    </a:p>
                  </a:txBody>
                  <a:tcPr>
                    <a:solidFill>
                      <a:srgbClr val="0055E8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51017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Выпускники, сдающие ЕГЭ по профильным предметам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2725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Договоры целевого обучения</a:t>
                      </a:r>
                    </a:p>
                  </a:txBody>
                  <a:tcPr>
                    <a:solidFill>
                      <a:srgbClr val="0055E8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 3 раза (по сравнению с 2024 г.)</a:t>
                      </a:r>
                    </a:p>
                  </a:txBody>
                  <a:tcPr>
                    <a:solidFill>
                      <a:srgbClr val="0055E8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9672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Омоложение преподавательского состава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0306546"/>
                  </a:ext>
                </a:extLst>
              </a:tr>
            </a:tbl>
          </a:graphicData>
        </a:graphic>
      </p:graphicFrame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96A6F61-146D-4927-AFE5-5C2140368EC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325" b="8886"/>
          <a:stretch/>
        </p:blipFill>
        <p:spPr>
          <a:xfrm>
            <a:off x="247018" y="930966"/>
            <a:ext cx="5743075" cy="592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391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E740FB2-570D-B1A2-D039-8BA4CBC71DD3}"/>
              </a:ext>
            </a:extLst>
          </p:cNvPr>
          <p:cNvSpPr txBox="1"/>
          <p:nvPr/>
        </p:nvSpPr>
        <p:spPr>
          <a:xfrm>
            <a:off x="481140" y="345175"/>
            <a:ext cx="6712140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РЕЗУЛЬТАТЫ </a:t>
            </a:r>
            <a:r>
              <a:rPr lang="ru-RU" sz="2400" b="1" dirty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ОГЭ</a:t>
            </a:r>
            <a:r>
              <a:rPr lang="ru-RU" b="1" dirty="0">
                <a:solidFill>
                  <a:schemeClr val="bg1"/>
                </a:solidFill>
                <a:latin typeface="Martian Mono" panose="020B0009020000000004" pitchFamily="49" charset="0"/>
                <a:ea typeface="Moniqa Black" pitchFamily="2" charset="0"/>
              </a:rPr>
              <a:t> НОВОКУЗНЕЦК 2025 г.</a:t>
            </a: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FDEA6FEA-92EC-4B1F-A4E2-ACCF061037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780769"/>
              </p:ext>
            </p:extLst>
          </p:nvPr>
        </p:nvGraphicFramePr>
        <p:xfrm>
          <a:off x="1040837" y="1039163"/>
          <a:ext cx="10110326" cy="56188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04430">
                  <a:extLst>
                    <a:ext uri="{9D8B030D-6E8A-4147-A177-3AD203B41FA5}">
                      <a16:colId xmlns:a16="http://schemas.microsoft.com/office/drawing/2014/main" val="4285090838"/>
                    </a:ext>
                  </a:extLst>
                </a:gridCol>
                <a:gridCol w="2154142">
                  <a:extLst>
                    <a:ext uri="{9D8B030D-6E8A-4147-A177-3AD203B41FA5}">
                      <a16:colId xmlns:a16="http://schemas.microsoft.com/office/drawing/2014/main" val="1655761816"/>
                    </a:ext>
                  </a:extLst>
                </a:gridCol>
                <a:gridCol w="2097024">
                  <a:extLst>
                    <a:ext uri="{9D8B030D-6E8A-4147-A177-3AD203B41FA5}">
                      <a16:colId xmlns:a16="http://schemas.microsoft.com/office/drawing/2014/main" val="1759150394"/>
                    </a:ext>
                  </a:extLst>
                </a:gridCol>
                <a:gridCol w="1654730">
                  <a:extLst>
                    <a:ext uri="{9D8B030D-6E8A-4147-A177-3AD203B41FA5}">
                      <a16:colId xmlns:a16="http://schemas.microsoft.com/office/drawing/2014/main" val="397392022"/>
                    </a:ext>
                  </a:extLst>
                </a:gridCol>
              </a:tblGrid>
              <a:tr h="4659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cap="all" spc="-25" dirty="0">
                          <a:effectLst/>
                        </a:rPr>
                        <a:t>Предмет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62657" marB="62657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cap="all" spc="-25" dirty="0">
                          <a:effectLst/>
                        </a:rPr>
                        <a:t>2023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62657" marB="62657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marL="93986" marR="93986" marT="62657" marB="62657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cap="all" spc="-25" dirty="0">
                          <a:effectLst/>
                        </a:rPr>
                        <a:t>2025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62657" marB="62657" anchor="b"/>
                </a:tc>
                <a:extLst>
                  <a:ext uri="{0D108BD9-81ED-4DB2-BD59-A6C34878D82A}">
                    <a16:rowId xmlns:a16="http://schemas.microsoft.com/office/drawing/2014/main" val="3013338406"/>
                  </a:ext>
                </a:extLst>
              </a:tr>
              <a:tr h="3606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spc="-25" dirty="0">
                          <a:solidFill>
                            <a:schemeClr val="tx1"/>
                          </a:solidFill>
                          <a:effectLst/>
                        </a:rPr>
                        <a:t>Обществознание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spc="25" dirty="0">
                          <a:effectLst/>
                        </a:rPr>
                        <a:t>3,04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3,3</a:t>
                      </a:r>
                    </a:p>
                  </a:txBody>
                  <a:tcPr marL="93986" marR="93986" marT="93986" marB="93986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spc="25" dirty="0">
                          <a:effectLst/>
                        </a:rPr>
                        <a:t>3,36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034595"/>
                  </a:ext>
                </a:extLst>
              </a:tr>
              <a:tr h="3302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spc="-25" dirty="0">
                          <a:solidFill>
                            <a:schemeClr val="tx1"/>
                          </a:solidFill>
                          <a:effectLst/>
                        </a:rPr>
                        <a:t>География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spc="-25" dirty="0">
                          <a:effectLst/>
                        </a:rPr>
                        <a:t>3,5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3,7</a:t>
                      </a:r>
                    </a:p>
                  </a:txBody>
                  <a:tcPr marL="93986" marR="93986" marT="93986" marB="93986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9883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spc="-25" dirty="0">
                          <a:effectLst/>
                        </a:rPr>
                        <a:t>3,74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1996517"/>
                  </a:ext>
                </a:extLst>
              </a:tr>
              <a:tr h="3606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spc="-25" dirty="0">
                          <a:solidFill>
                            <a:schemeClr val="tx1"/>
                          </a:solidFill>
                          <a:effectLst/>
                        </a:rPr>
                        <a:t>Химия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spc="-25" dirty="0">
                          <a:effectLst/>
                        </a:rPr>
                        <a:t>4,3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3,9</a:t>
                      </a:r>
                    </a:p>
                  </a:txBody>
                  <a:tcPr marL="93986" marR="93986" marT="93986" marB="93986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spc="-25" dirty="0">
                          <a:effectLst/>
                        </a:rPr>
                        <a:t>3,92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9641508"/>
                  </a:ext>
                </a:extLst>
              </a:tr>
              <a:tr h="3606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spc="-25">
                          <a:effectLst/>
                        </a:rPr>
                        <a:t>Информатика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spc="-25" dirty="0">
                          <a:effectLst/>
                        </a:rPr>
                        <a:t>3,6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3,6</a:t>
                      </a: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spc="-25" dirty="0">
                          <a:effectLst/>
                        </a:rPr>
                        <a:t>3,75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7966817"/>
                  </a:ext>
                </a:extLst>
              </a:tr>
              <a:tr h="3606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spc="-25" dirty="0">
                          <a:solidFill>
                            <a:schemeClr val="tx1"/>
                          </a:solidFill>
                          <a:effectLst/>
                        </a:rPr>
                        <a:t>Математика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spc="-25" dirty="0">
                          <a:effectLst/>
                        </a:rPr>
                        <a:t>3,5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3,7</a:t>
                      </a:r>
                    </a:p>
                  </a:txBody>
                  <a:tcPr marL="93986" marR="93986" marT="93986" marB="93986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spc="-25" dirty="0">
                          <a:effectLst/>
                        </a:rPr>
                        <a:t>3,66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87700"/>
                  </a:ext>
                </a:extLst>
              </a:tr>
              <a:tr h="36060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spc="-25" dirty="0">
                          <a:effectLst/>
                        </a:rPr>
                        <a:t>Русский язык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spc="-25" dirty="0">
                          <a:effectLst/>
                        </a:rPr>
                        <a:t>4,3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3986" marR="93986" marT="93986" marB="93986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spc="-25" dirty="0">
                          <a:effectLst/>
                        </a:rPr>
                        <a:t>3,85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4764234"/>
                  </a:ext>
                </a:extLst>
              </a:tr>
              <a:tr h="3606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spc="-25" dirty="0">
                          <a:effectLst/>
                        </a:rPr>
                        <a:t>История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spc="-25" dirty="0">
                          <a:effectLst/>
                        </a:rPr>
                        <a:t>3,5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3,6</a:t>
                      </a: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spc="-25" dirty="0">
                          <a:effectLst/>
                        </a:rPr>
                        <a:t>3,97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0403152"/>
                  </a:ext>
                </a:extLst>
              </a:tr>
              <a:tr h="3606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spc="-25" dirty="0">
                          <a:effectLst/>
                        </a:rPr>
                        <a:t>Биология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spc="-25" dirty="0">
                          <a:effectLst/>
                        </a:rPr>
                        <a:t>3,7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3,8</a:t>
                      </a: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spc="-25" dirty="0">
                          <a:effectLst/>
                        </a:rPr>
                        <a:t>3,83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6374566"/>
                  </a:ext>
                </a:extLst>
              </a:tr>
              <a:tr h="3606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spc="-25">
                          <a:effectLst/>
                        </a:rPr>
                        <a:t>Физика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spc="-25" dirty="0">
                          <a:effectLst/>
                        </a:rPr>
                        <a:t>3,6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3,9</a:t>
                      </a: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spc="-25" dirty="0">
                          <a:effectLst/>
                        </a:rPr>
                        <a:t>4,08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9667431"/>
                  </a:ext>
                </a:extLst>
              </a:tr>
              <a:tr h="3606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spc="-25" dirty="0">
                          <a:effectLst/>
                        </a:rPr>
                        <a:t>Английский язык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spc="-25" dirty="0">
                          <a:effectLst/>
                        </a:rPr>
                        <a:t>4,1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4,3</a:t>
                      </a: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spc="-25" dirty="0">
                          <a:effectLst/>
                        </a:rPr>
                        <a:t>4,50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5155270"/>
                  </a:ext>
                </a:extLst>
              </a:tr>
              <a:tr h="3606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spc="-25" dirty="0">
                          <a:effectLst/>
                        </a:rPr>
                        <a:t>Литература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spc="-25" dirty="0">
                          <a:effectLst/>
                        </a:rPr>
                        <a:t>4,5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spc="25" dirty="0">
                          <a:effectLst/>
                        </a:rPr>
                        <a:t>4,51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986" marR="93986" marT="93986" marB="93986" anchor="b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07755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8545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3189383-57FF-BA19-C7F0-E1CD987573EF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1A615BD5-EACD-5529-BC96-5C5D7D44D6B9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rgbClr val="0055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D773311E-238E-F6BD-DE96-605C7FE5E934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E740FB2-570D-B1A2-D039-8BA4CBC71DD3}"/>
              </a:ext>
            </a:extLst>
          </p:cNvPr>
          <p:cNvSpPr txBox="1"/>
          <p:nvPr/>
        </p:nvSpPr>
        <p:spPr>
          <a:xfrm>
            <a:off x="481140" y="345175"/>
            <a:ext cx="8260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Средний тестовый балл </a:t>
            </a: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ЕГЭ</a:t>
            </a:r>
            <a:r>
              <a:rPr kumimoji="0" lang="ru-RU" altLang="ru-RU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2025 по предметам в динамике 2023-2025 гг.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C3E517-2EFB-29FF-7CD9-CF63802EEA09}"/>
              </a:ext>
            </a:extLst>
          </p:cNvPr>
          <p:cNvSpPr txBox="1"/>
          <p:nvPr/>
        </p:nvSpPr>
        <p:spPr>
          <a:xfrm>
            <a:off x="11456623" y="301470"/>
            <a:ext cx="508473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Martian Mono" panose="020B0009020000000004" pitchFamily="49" charset="0"/>
              </a:rPr>
              <a:t>01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A8DF370F-3C6C-47A1-AD56-FC89BCDE73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014298"/>
              </p:ext>
            </p:extLst>
          </p:nvPr>
        </p:nvGraphicFramePr>
        <p:xfrm>
          <a:off x="816864" y="1158240"/>
          <a:ext cx="10216895" cy="53545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5791">
                  <a:extLst>
                    <a:ext uri="{9D8B030D-6E8A-4147-A177-3AD203B41FA5}">
                      <a16:colId xmlns:a16="http://schemas.microsoft.com/office/drawing/2014/main" val="758698320"/>
                    </a:ext>
                  </a:extLst>
                </a:gridCol>
                <a:gridCol w="2490368">
                  <a:extLst>
                    <a:ext uri="{9D8B030D-6E8A-4147-A177-3AD203B41FA5}">
                      <a16:colId xmlns:a16="http://schemas.microsoft.com/office/drawing/2014/main" val="755547249"/>
                    </a:ext>
                  </a:extLst>
                </a:gridCol>
                <a:gridCol w="2490368">
                  <a:extLst>
                    <a:ext uri="{9D8B030D-6E8A-4147-A177-3AD203B41FA5}">
                      <a16:colId xmlns:a16="http://schemas.microsoft.com/office/drawing/2014/main" val="3954157135"/>
                    </a:ext>
                  </a:extLst>
                </a:gridCol>
                <a:gridCol w="2490368">
                  <a:extLst>
                    <a:ext uri="{9D8B030D-6E8A-4147-A177-3AD203B41FA5}">
                      <a16:colId xmlns:a16="http://schemas.microsoft.com/office/drawing/2014/main" val="3874852077"/>
                    </a:ext>
                  </a:extLst>
                </a:gridCol>
              </a:tblGrid>
              <a:tr h="626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предмет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2023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2024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2025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39772990"/>
                  </a:ext>
                </a:extLst>
              </a:tr>
              <a:tr h="3202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русский язык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71,87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67,13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63,91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3273790"/>
                  </a:ext>
                </a:extLst>
              </a:tr>
              <a:tr h="6603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математика (профильный уровень)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57,86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61,05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61,83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075166"/>
                  </a:ext>
                </a:extLst>
              </a:tr>
              <a:tr h="8657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математика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(базовый уровень)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4,19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4,24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4,17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84151"/>
                  </a:ext>
                </a:extLst>
              </a:tr>
              <a:tr h="3202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физика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59,17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67,92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63,38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7286549"/>
                  </a:ext>
                </a:extLst>
              </a:tr>
              <a:tr h="3202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химия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62,83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62,61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62,98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1554199"/>
                  </a:ext>
                </a:extLst>
              </a:tr>
              <a:tr h="3202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биология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53,70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58,91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57,48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7896066"/>
                  </a:ext>
                </a:extLst>
              </a:tr>
              <a:tr h="3202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история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57,84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60,59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57,54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723063"/>
                  </a:ext>
                </a:extLst>
              </a:tr>
              <a:tr h="3202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география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60,47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59,53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59,00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9230805"/>
                  </a:ext>
                </a:extLst>
              </a:tr>
              <a:tr h="3202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английский язык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63,19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63,56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67,51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3539"/>
                  </a:ext>
                </a:extLst>
              </a:tr>
              <a:tr h="3202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обществознание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58,72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58,03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54,82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7569719"/>
                  </a:ext>
                </a:extLst>
              </a:tr>
              <a:tr h="3202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литература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67,64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62,82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60,60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2665691"/>
                  </a:ext>
                </a:extLst>
              </a:tr>
              <a:tr h="3202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информатика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62,22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60,24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59,02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66197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1363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64E9A676-C149-6694-7E8D-BE6A1767AD9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F039D3F-BC99-99D5-F9EB-38098D7148E5}"/>
              </a:ext>
            </a:extLst>
          </p:cNvPr>
          <p:cNvSpPr txBox="1"/>
          <p:nvPr/>
        </p:nvSpPr>
        <p:spPr>
          <a:xfrm>
            <a:off x="-445452" y="223578"/>
            <a:ext cx="11150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b="1" dirty="0">
                <a:solidFill>
                  <a:srgbClr val="0055E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</a:t>
            </a:r>
            <a:r>
              <a:rPr lang="ru-RU" altLang="ru-RU" sz="2400" b="1" dirty="0" err="1">
                <a:solidFill>
                  <a:srgbClr val="0055E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высокобалльных</a:t>
            </a:r>
            <a:r>
              <a:rPr lang="ru-RU" altLang="ru-RU" sz="2400" b="1" dirty="0">
                <a:solidFill>
                  <a:srgbClr val="0055E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 (80-100 баллов) в разрезе предметов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46FCED6F-39EC-466E-9D50-2E8BE38BD9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28313"/>
              </p:ext>
            </p:extLst>
          </p:nvPr>
        </p:nvGraphicFramePr>
        <p:xfrm>
          <a:off x="1109473" y="1195851"/>
          <a:ext cx="9973053" cy="53766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78397">
                  <a:extLst>
                    <a:ext uri="{9D8B030D-6E8A-4147-A177-3AD203B41FA5}">
                      <a16:colId xmlns:a16="http://schemas.microsoft.com/office/drawing/2014/main" val="967218238"/>
                    </a:ext>
                  </a:extLst>
                </a:gridCol>
                <a:gridCol w="841387">
                  <a:extLst>
                    <a:ext uri="{9D8B030D-6E8A-4147-A177-3AD203B41FA5}">
                      <a16:colId xmlns:a16="http://schemas.microsoft.com/office/drawing/2014/main" val="8261647"/>
                    </a:ext>
                  </a:extLst>
                </a:gridCol>
                <a:gridCol w="841387">
                  <a:extLst>
                    <a:ext uri="{9D8B030D-6E8A-4147-A177-3AD203B41FA5}">
                      <a16:colId xmlns:a16="http://schemas.microsoft.com/office/drawing/2014/main" val="3345997503"/>
                    </a:ext>
                  </a:extLst>
                </a:gridCol>
                <a:gridCol w="841387">
                  <a:extLst>
                    <a:ext uri="{9D8B030D-6E8A-4147-A177-3AD203B41FA5}">
                      <a16:colId xmlns:a16="http://schemas.microsoft.com/office/drawing/2014/main" val="662510573"/>
                    </a:ext>
                  </a:extLst>
                </a:gridCol>
                <a:gridCol w="841387">
                  <a:extLst>
                    <a:ext uri="{9D8B030D-6E8A-4147-A177-3AD203B41FA5}">
                      <a16:colId xmlns:a16="http://schemas.microsoft.com/office/drawing/2014/main" val="3214504488"/>
                    </a:ext>
                  </a:extLst>
                </a:gridCol>
                <a:gridCol w="842376">
                  <a:extLst>
                    <a:ext uri="{9D8B030D-6E8A-4147-A177-3AD203B41FA5}">
                      <a16:colId xmlns:a16="http://schemas.microsoft.com/office/drawing/2014/main" val="2771409263"/>
                    </a:ext>
                  </a:extLst>
                </a:gridCol>
                <a:gridCol w="842376">
                  <a:extLst>
                    <a:ext uri="{9D8B030D-6E8A-4147-A177-3AD203B41FA5}">
                      <a16:colId xmlns:a16="http://schemas.microsoft.com/office/drawing/2014/main" val="2726929922"/>
                    </a:ext>
                  </a:extLst>
                </a:gridCol>
                <a:gridCol w="747460">
                  <a:extLst>
                    <a:ext uri="{9D8B030D-6E8A-4147-A177-3AD203B41FA5}">
                      <a16:colId xmlns:a16="http://schemas.microsoft.com/office/drawing/2014/main" val="929888810"/>
                    </a:ext>
                  </a:extLst>
                </a:gridCol>
                <a:gridCol w="748448">
                  <a:extLst>
                    <a:ext uri="{9D8B030D-6E8A-4147-A177-3AD203B41FA5}">
                      <a16:colId xmlns:a16="http://schemas.microsoft.com/office/drawing/2014/main" val="1693321118"/>
                    </a:ext>
                  </a:extLst>
                </a:gridCol>
                <a:gridCol w="748448">
                  <a:extLst>
                    <a:ext uri="{9D8B030D-6E8A-4147-A177-3AD203B41FA5}">
                      <a16:colId xmlns:a16="http://schemas.microsoft.com/office/drawing/2014/main" val="3436754871"/>
                    </a:ext>
                  </a:extLst>
                </a:gridCol>
              </a:tblGrid>
              <a:tr h="313976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предмет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80-99 баллов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100 баллов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108083"/>
                  </a:ext>
                </a:extLst>
              </a:tr>
              <a:tr h="3139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2023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2024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2025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2023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2024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2025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7018678"/>
                  </a:ext>
                </a:extLst>
              </a:tr>
              <a:tr h="6474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кол-во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%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кол-во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%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кол-во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%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кол-во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кол-во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кол-во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55731460"/>
                  </a:ext>
                </a:extLst>
              </a:tr>
              <a:tr h="313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русский язык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615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31,60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451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23,19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329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16,49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11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133434"/>
                  </a:ext>
                </a:extLst>
              </a:tr>
              <a:tr h="6474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математика (профильный уровень)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5,43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168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19,60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11,71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95200047"/>
                  </a:ext>
                </a:extLst>
              </a:tr>
              <a:tr h="313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физика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37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16,37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60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27,15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32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13,73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50077524"/>
                  </a:ext>
                </a:extLst>
              </a:tr>
              <a:tr h="313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химия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66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29,73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80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27,87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75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26,69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7003267"/>
                  </a:ext>
                </a:extLst>
              </a:tr>
              <a:tr h="313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биология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4,70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12,04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37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10,66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24097428"/>
                  </a:ext>
                </a:extLst>
              </a:tr>
              <a:tr h="313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история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15,61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15,75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11,84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01598647"/>
                  </a:ext>
                </a:extLst>
              </a:tr>
              <a:tr h="313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география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6,67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9,72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6,67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3413005"/>
                  </a:ext>
                </a:extLst>
              </a:tr>
              <a:tr h="313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английский язык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37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17,05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35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19,13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25,00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62997747"/>
                  </a:ext>
                </a:extLst>
              </a:tr>
              <a:tr h="313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обществознание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97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10,18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66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7,31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52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6,00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10306674"/>
                  </a:ext>
                </a:extLst>
              </a:tr>
              <a:tr h="313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литература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21,21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12,82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13,91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40281729"/>
                  </a:ext>
                </a:extLst>
              </a:tr>
              <a:tr h="313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информатика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80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20,10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82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19,43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75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15,99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8436366"/>
                  </a:ext>
                </a:extLst>
              </a:tr>
              <a:tr h="313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Итого: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1070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15,96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1053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15,61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808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11,86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30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24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965792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3799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6CB2589-CBD4-B2C6-E405-6D2FDE401376}"/>
              </a:ext>
            </a:extLst>
          </p:cNvPr>
          <p:cNvGrpSpPr/>
          <p:nvPr/>
        </p:nvGrpSpPr>
        <p:grpSpPr>
          <a:xfrm>
            <a:off x="0" y="-1178073"/>
            <a:ext cx="12192000" cy="2150346"/>
            <a:chOff x="0" y="-1178073"/>
            <a:chExt cx="12192000" cy="215034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4EC2EAF1-7EE9-321D-A490-D1FDBF0FD6FF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id="{B3D6AABD-FA6D-74D1-EC7D-1EDA9946ED40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19330698-2874-475A-A1B1-1257680423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105833"/>
              </p:ext>
            </p:extLst>
          </p:nvPr>
        </p:nvGraphicFramePr>
        <p:xfrm>
          <a:off x="97536" y="896551"/>
          <a:ext cx="11867559" cy="59381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1845">
                  <a:extLst>
                    <a:ext uri="{9D8B030D-6E8A-4147-A177-3AD203B41FA5}">
                      <a16:colId xmlns:a16="http://schemas.microsoft.com/office/drawing/2014/main" val="987605172"/>
                    </a:ext>
                  </a:extLst>
                </a:gridCol>
                <a:gridCol w="1360582">
                  <a:extLst>
                    <a:ext uri="{9D8B030D-6E8A-4147-A177-3AD203B41FA5}">
                      <a16:colId xmlns:a16="http://schemas.microsoft.com/office/drawing/2014/main" val="857238483"/>
                    </a:ext>
                  </a:extLst>
                </a:gridCol>
                <a:gridCol w="1396987">
                  <a:extLst>
                    <a:ext uri="{9D8B030D-6E8A-4147-A177-3AD203B41FA5}">
                      <a16:colId xmlns:a16="http://schemas.microsoft.com/office/drawing/2014/main" val="4243806998"/>
                    </a:ext>
                  </a:extLst>
                </a:gridCol>
                <a:gridCol w="1396987">
                  <a:extLst>
                    <a:ext uri="{9D8B030D-6E8A-4147-A177-3AD203B41FA5}">
                      <a16:colId xmlns:a16="http://schemas.microsoft.com/office/drawing/2014/main" val="929295389"/>
                    </a:ext>
                  </a:extLst>
                </a:gridCol>
                <a:gridCol w="1396987">
                  <a:extLst>
                    <a:ext uri="{9D8B030D-6E8A-4147-A177-3AD203B41FA5}">
                      <a16:colId xmlns:a16="http://schemas.microsoft.com/office/drawing/2014/main" val="3140979495"/>
                    </a:ext>
                  </a:extLst>
                </a:gridCol>
                <a:gridCol w="1156722">
                  <a:extLst>
                    <a:ext uri="{9D8B030D-6E8A-4147-A177-3AD203B41FA5}">
                      <a16:colId xmlns:a16="http://schemas.microsoft.com/office/drawing/2014/main" val="861431066"/>
                    </a:ext>
                  </a:extLst>
                </a:gridCol>
                <a:gridCol w="1156722">
                  <a:extLst>
                    <a:ext uri="{9D8B030D-6E8A-4147-A177-3AD203B41FA5}">
                      <a16:colId xmlns:a16="http://schemas.microsoft.com/office/drawing/2014/main" val="1284644305"/>
                    </a:ext>
                  </a:extLst>
                </a:gridCol>
                <a:gridCol w="1156722">
                  <a:extLst>
                    <a:ext uri="{9D8B030D-6E8A-4147-A177-3AD203B41FA5}">
                      <a16:colId xmlns:a16="http://schemas.microsoft.com/office/drawing/2014/main" val="3511894259"/>
                    </a:ext>
                  </a:extLst>
                </a:gridCol>
                <a:gridCol w="645252">
                  <a:extLst>
                    <a:ext uri="{9D8B030D-6E8A-4147-A177-3AD203B41FA5}">
                      <a16:colId xmlns:a16="http://schemas.microsoft.com/office/drawing/2014/main" val="2570260423"/>
                    </a:ext>
                  </a:extLst>
                </a:gridCol>
                <a:gridCol w="518753">
                  <a:extLst>
                    <a:ext uri="{9D8B030D-6E8A-4147-A177-3AD203B41FA5}">
                      <a16:colId xmlns:a16="http://schemas.microsoft.com/office/drawing/2014/main" val="615457912"/>
                    </a:ext>
                  </a:extLst>
                </a:gridCol>
              </a:tblGrid>
              <a:tr h="147813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Предмет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2023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2024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2025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6940707"/>
                  </a:ext>
                </a:extLst>
              </a:tr>
              <a:tr h="16229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Кол-во выпускников 2023 года, сдававших предмет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Доля обучающихся, не достигших минимального уровня подготовки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Кол-во выпускников 2024 года, сдававших предмет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Доля обучающихся, не достигших минимального уровня подготовки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Количество выпускников 2025 года, сдававших предмет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Доля обучающихся, не достигших минимального уровня подготовки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8880347"/>
                  </a:ext>
                </a:extLst>
              </a:tr>
              <a:tr h="1478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чел.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чел.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%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чел.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чел.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%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чел.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чел.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%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47428378"/>
                  </a:ext>
                </a:extLst>
              </a:tr>
              <a:tr h="293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русский язык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1946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0,26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1945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0,62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1995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0,20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82136775"/>
                  </a:ext>
                </a:extLst>
              </a:tr>
              <a:tr h="4452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математика (профильный уровень)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829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54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6,51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857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58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6,77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939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39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4,15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2066131"/>
                  </a:ext>
                </a:extLst>
              </a:tr>
              <a:tr h="5823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математика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(базовый уровень)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1122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1,52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1090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19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1,74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1059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33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3,12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7887532"/>
                  </a:ext>
                </a:extLst>
              </a:tr>
              <a:tr h="1478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физика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226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2,21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221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1,36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233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2,58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3407892"/>
                  </a:ext>
                </a:extLst>
              </a:tr>
              <a:tr h="293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химия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222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12,61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287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10,1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281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32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11,39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6313243"/>
                  </a:ext>
                </a:extLst>
              </a:tr>
              <a:tr h="1478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биология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298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14,43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357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31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8,68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347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30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8,65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03192735"/>
                  </a:ext>
                </a:extLst>
              </a:tr>
              <a:tr h="1478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история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301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7,64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292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5,14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245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4,90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17782085"/>
                  </a:ext>
                </a:extLst>
              </a:tr>
              <a:tr h="1478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география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60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72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4,17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75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1,33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66419505"/>
                  </a:ext>
                </a:extLst>
              </a:tr>
              <a:tr h="1478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англ. язык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217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2,3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183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2,19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192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1,56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11902605"/>
                  </a:ext>
                </a:extLst>
              </a:tr>
              <a:tr h="293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обществознание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953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141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14,8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903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146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16,17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865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170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19,65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4742743"/>
                  </a:ext>
                </a:extLst>
              </a:tr>
              <a:tr h="1478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литература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132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1,52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117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3,42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115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1,74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92913761"/>
                  </a:ext>
                </a:extLst>
              </a:tr>
              <a:tr h="293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информатика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398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31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7,79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422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11,14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469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10,02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5546750"/>
                  </a:ext>
                </a:extLst>
              </a:tr>
            </a:tbl>
          </a:graphicData>
        </a:graphic>
      </p:graphicFrame>
      <p:sp>
        <p:nvSpPr>
          <p:cNvPr id="10" name="Rectangle 1">
            <a:extLst>
              <a:ext uri="{FF2B5EF4-FFF2-40B4-BE49-F238E27FC236}">
                <a16:creationId xmlns:a16="http://schemas.microsoft.com/office/drawing/2014/main" id="{0ED41ED0-8EF4-4B99-B129-07DB6D05BA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904" y="36673"/>
            <a:ext cx="852017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b="1" dirty="0">
                <a:solidFill>
                  <a:srgbClr val="0055E8"/>
                </a:solidFill>
                <a:latin typeface="Martian Mono" panose="020B0009020000000004" pitchFamily="49" charset="0"/>
              </a:rPr>
              <a:t>Количество выпускников текущего года, не преодолевших минимальный порог ЕГЭ по учебным предметам, в динамике 2023-2025 гг.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4228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727</Words>
  <Application>Microsoft Office PowerPoint</Application>
  <PresentationFormat>Широкоэкранный</PresentationFormat>
  <Paragraphs>431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8" baseType="lpstr">
      <vt:lpstr>Franklin Gothic Demi Cond</vt:lpstr>
      <vt:lpstr>Calibri</vt:lpstr>
      <vt:lpstr>Aptos</vt:lpstr>
      <vt:lpstr>Bahnschrift SemiBold SemiConden</vt:lpstr>
      <vt:lpstr>Arial</vt:lpstr>
      <vt:lpstr>Ubuntu</vt:lpstr>
      <vt:lpstr>Bahnschrift SemiCondensed</vt:lpstr>
      <vt:lpstr>Times New Roman</vt:lpstr>
      <vt:lpstr>Martian Mono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Anton Nepocatykh</dc:creator>
  <cp:lastModifiedBy>User</cp:lastModifiedBy>
  <cp:revision>57</cp:revision>
  <dcterms:created xsi:type="dcterms:W3CDTF">2025-08-11T06:32:47Z</dcterms:created>
  <dcterms:modified xsi:type="dcterms:W3CDTF">2025-08-25T06:11:21Z</dcterms:modified>
</cp:coreProperties>
</file>